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4F2C-9764-4D7D-9B06-1DCCD859DADE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18E72-1462-45AF-96B2-E7D796160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9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4F2C-9764-4D7D-9B06-1DCCD859DADE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18E72-1462-45AF-96B2-E7D796160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83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4F2C-9764-4D7D-9B06-1DCCD859DADE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18E72-1462-45AF-96B2-E7D796160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4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4F2C-9764-4D7D-9B06-1DCCD859DADE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18E72-1462-45AF-96B2-E7D796160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13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4F2C-9764-4D7D-9B06-1DCCD859DADE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18E72-1462-45AF-96B2-E7D796160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2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4F2C-9764-4D7D-9B06-1DCCD859DADE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18E72-1462-45AF-96B2-E7D796160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4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4F2C-9764-4D7D-9B06-1DCCD859DADE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18E72-1462-45AF-96B2-E7D796160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10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4F2C-9764-4D7D-9B06-1DCCD859DADE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18E72-1462-45AF-96B2-E7D796160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3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4F2C-9764-4D7D-9B06-1DCCD859DADE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18E72-1462-45AF-96B2-E7D796160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6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4F2C-9764-4D7D-9B06-1DCCD859DADE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18E72-1462-45AF-96B2-E7D796160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4F2C-9764-4D7D-9B06-1DCCD859DADE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18E72-1462-45AF-96B2-E7D796160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4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B4F2C-9764-4D7D-9B06-1DCCD859DADE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18E72-1462-45AF-96B2-E7D796160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5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 descr="usaflag1-furling"/>
          <p:cNvSpPr>
            <a:spLocks noChangeArrowheads="1" noChangeShapeType="1" noTextEdit="1"/>
          </p:cNvSpPr>
          <p:nvPr/>
        </p:nvSpPr>
        <p:spPr bwMode="auto">
          <a:xfrm>
            <a:off x="1828800" y="2057400"/>
            <a:ext cx="5334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E4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MarlboroWide"/>
              </a:rPr>
              <a:t>Cuba</a:t>
            </a:r>
          </a:p>
        </p:txBody>
      </p:sp>
    </p:spTree>
    <p:extLst>
      <p:ext uri="{BB962C8B-B14F-4D97-AF65-F5344CB8AC3E}">
        <p14:creationId xmlns:p14="http://schemas.microsoft.com/office/powerpoint/2010/main" val="306511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739775"/>
            <a:ext cx="9178925" cy="759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-381000"/>
            <a:ext cx="31115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32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382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Remember the Maine</a:t>
            </a:r>
            <a:br>
              <a:rPr lang="en-US" sz="44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44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and to Hell with Spain!</a:t>
            </a:r>
          </a:p>
        </p:txBody>
      </p:sp>
      <p:pic>
        <p:nvPicPr>
          <p:cNvPr id="101379" name="Picture 3" descr="funeral for Maine victims in Havana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56025"/>
            <a:ext cx="3733800" cy="2801938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4191000" y="5715000"/>
            <a:ext cx="3505200" cy="9461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6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itchFamily="34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E40000"/>
                </a:solidFill>
                <a:latin typeface="Comic Sans MS" pitchFamily="66" charset="0"/>
              </a:rPr>
              <a:t>Funeral for </a:t>
            </a:r>
            <a:r>
              <a:rPr lang="en-US" altLang="en-US" sz="2800" b="1" i="1">
                <a:solidFill>
                  <a:srgbClr val="E40000"/>
                </a:solidFill>
                <a:latin typeface="Comic Sans MS" pitchFamily="66" charset="0"/>
              </a:rPr>
              <a:t>Maine</a:t>
            </a:r>
            <a:r>
              <a:rPr lang="en-US" altLang="en-US" sz="2800" b="1">
                <a:solidFill>
                  <a:srgbClr val="E40000"/>
                </a:solidFill>
                <a:latin typeface="Comic Sans MS" pitchFamily="66" charset="0"/>
              </a:rPr>
              <a:t> victims in Havana</a:t>
            </a:r>
          </a:p>
        </p:txBody>
      </p:sp>
      <p:pic>
        <p:nvPicPr>
          <p:cNvPr id="35845" name="Picture 5" descr="USS Maine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3429000" cy="1890713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2" name="Picture 6" descr="pol_cartoon-Spanish Ape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09800"/>
            <a:ext cx="3203575" cy="32766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Remember the Maine butto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F1F6"/>
              </a:clrFrom>
              <a:clrTo>
                <a:srgbClr val="EFF1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9231">
            <a:off x="7162800" y="228600"/>
            <a:ext cx="15875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55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381000" y="990600"/>
            <a:ext cx="8610600" cy="56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E40000"/>
              </a:buClr>
              <a:buFont typeface="Wingdings" pitchFamily="2" charset="2"/>
              <a:buNone/>
              <a:defRPr/>
            </a:pPr>
            <a:r>
              <a:rPr lang="en-US" sz="2300" b="1" dirty="0">
                <a:solidFill>
                  <a:srgbClr val="E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Teller Amendment </a:t>
            </a:r>
            <a:r>
              <a:rPr lang="en-US" sz="2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(1898)- US would not annex Cuba </a:t>
            </a:r>
            <a:br>
              <a:rPr lang="en-US" sz="2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sz="2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sz="2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sz="2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sz="2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23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457200" indent="-457200">
              <a:spcBef>
                <a:spcPct val="50000"/>
              </a:spcBef>
              <a:buClr>
                <a:srgbClr val="E40000"/>
              </a:buClr>
              <a:buFont typeface="Wingdings" pitchFamily="2" charset="2"/>
              <a:buNone/>
              <a:defRPr/>
            </a:pPr>
            <a:r>
              <a:rPr lang="en-US" sz="2300" b="1" dirty="0">
                <a:solidFill>
                  <a:srgbClr val="E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Platt Amendment</a:t>
            </a:r>
            <a:r>
              <a:rPr lang="en-US" sz="2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(1903)</a:t>
            </a:r>
          </a:p>
          <a:p>
            <a:pPr marL="969963" lvl="1" indent="-398463">
              <a:spcBef>
                <a:spcPct val="50000"/>
              </a:spcBef>
              <a:buClr>
                <a:srgbClr val="E40000"/>
              </a:buClr>
              <a:buFont typeface="Wingdings" pitchFamily="2" charset="2"/>
              <a:buAutoNum type="arabicPeriod"/>
              <a:defRPr/>
            </a:pPr>
            <a:r>
              <a:rPr lang="en-US" sz="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Cuba was not to enter into any agreements with foreign powers that would endanger its independence.</a:t>
            </a:r>
          </a:p>
          <a:p>
            <a:pPr marL="969963" lvl="1" indent="-398463">
              <a:spcBef>
                <a:spcPct val="50000"/>
              </a:spcBef>
              <a:buClr>
                <a:srgbClr val="E40000"/>
              </a:buClr>
              <a:buFont typeface="Wingdings" pitchFamily="2" charset="2"/>
              <a:buAutoNum type="arabicPeriod"/>
              <a:defRPr/>
            </a:pPr>
            <a:r>
              <a:rPr lang="en-US" sz="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U.S. could intervene in Cuban affairs if necessary to  maintain an efficient, independent govt.</a:t>
            </a:r>
          </a:p>
          <a:p>
            <a:pPr marL="969963" lvl="1" indent="-398463">
              <a:spcBef>
                <a:spcPct val="50000"/>
              </a:spcBef>
              <a:buClr>
                <a:srgbClr val="E40000"/>
              </a:buClr>
              <a:buFont typeface="Wingdings" pitchFamily="2" charset="2"/>
              <a:buAutoNum type="arabicPeriod"/>
              <a:defRPr/>
            </a:pPr>
            <a:r>
              <a:rPr lang="en-US" sz="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Cuba must lease </a:t>
            </a:r>
            <a:r>
              <a:rPr lang="en-US" sz="2100" b="1" dirty="0">
                <a:solidFill>
                  <a:srgbClr val="E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Guantanamo Bay</a:t>
            </a:r>
            <a:r>
              <a:rPr lang="en-US" sz="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to the U.S. for naval and coaling station.</a:t>
            </a:r>
          </a:p>
          <a:p>
            <a:pPr marL="969963" lvl="1" indent="-398463">
              <a:spcBef>
                <a:spcPct val="50000"/>
              </a:spcBef>
              <a:buClr>
                <a:srgbClr val="E40000"/>
              </a:buClr>
              <a:buFont typeface="Wingdings" pitchFamily="2" charset="2"/>
              <a:buAutoNum type="arabicPeriod"/>
              <a:defRPr/>
            </a:pPr>
            <a:r>
              <a:rPr lang="en-US" sz="21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Cuba must not build up an excessive public debt.</a:t>
            </a:r>
          </a:p>
        </p:txBody>
      </p:sp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382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Cuban Independence?</a:t>
            </a:r>
          </a:p>
        </p:txBody>
      </p:sp>
      <p:pic>
        <p:nvPicPr>
          <p:cNvPr id="145411" name="Picture 3" descr="Cuban freedom fighterd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47825"/>
            <a:ext cx="1981200" cy="147955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6553200" y="2651125"/>
            <a:ext cx="1828800" cy="7016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6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itchFamily="34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E40000"/>
                </a:solidFill>
                <a:latin typeface="Comic Sans MS" pitchFamily="66" charset="0"/>
              </a:rPr>
              <a:t>Senator </a:t>
            </a:r>
            <a:br>
              <a:rPr lang="en-US" altLang="en-US" sz="2000" b="1">
                <a:solidFill>
                  <a:srgbClr val="E40000"/>
                </a:solidFill>
                <a:latin typeface="Comic Sans MS" pitchFamily="66" charset="0"/>
              </a:rPr>
            </a:br>
            <a:r>
              <a:rPr lang="en-US" altLang="en-US" sz="2000" b="1">
                <a:solidFill>
                  <a:srgbClr val="E40000"/>
                </a:solidFill>
                <a:latin typeface="Comic Sans MS" pitchFamily="66" charset="0"/>
              </a:rPr>
              <a:t>Orville Platt</a:t>
            </a:r>
          </a:p>
        </p:txBody>
      </p:sp>
      <p:pic>
        <p:nvPicPr>
          <p:cNvPr id="145416" name="Picture 8" descr="Senator Orville Platt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00"/>
            <a:ext cx="1277938" cy="1752600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57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228600" y="196850"/>
            <a:ext cx="87630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Spanish-American War (1898):</a:t>
            </a:r>
            <a:b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8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“That Splendid Little War”</a:t>
            </a:r>
          </a:p>
        </p:txBody>
      </p:sp>
      <p:sp>
        <p:nvSpPr>
          <p:cNvPr id="37891" name="TextBox 1"/>
          <p:cNvSpPr txBox="1">
            <a:spLocks noChangeArrowheads="1"/>
          </p:cNvSpPr>
          <p:nvPr/>
        </p:nvSpPr>
        <p:spPr bwMode="auto">
          <a:xfrm>
            <a:off x="-25400" y="1481138"/>
            <a:ext cx="8991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itchFamily="34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en-US" sz="2400">
                <a:latin typeface="Comic Sans MS" pitchFamily="66" charset="0"/>
              </a:rPr>
              <a:t>Take notes in your notebook on the following video by PBS “Crucible of Empire”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2301875"/>
            <a:ext cx="8763000" cy="4694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300" dirty="0">
                <a:latin typeface="Comic Sans MS" pitchFamily="66" charset="0"/>
              </a:rPr>
              <a:t>Write down and answer the following questions: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US" sz="2300" dirty="0">
                <a:latin typeface="Comic Sans MS" pitchFamily="66" charset="0"/>
              </a:rPr>
              <a:t>What was the reaction when McKinley called for troops?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US" sz="2300" dirty="0">
                <a:latin typeface="Comic Sans MS" pitchFamily="66" charset="0"/>
              </a:rPr>
              <a:t>Why were regiments of black soldiers called for and how were they treated?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US" sz="2300" dirty="0">
                <a:latin typeface="Comic Sans MS" pitchFamily="66" charset="0"/>
              </a:rPr>
              <a:t>Who were the Rough Riders?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US" sz="2300" dirty="0">
                <a:latin typeface="Comic Sans MS" pitchFamily="66" charset="0"/>
              </a:rPr>
              <a:t>How was the US Army ill prepared for war in Cuba?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US" sz="2300" dirty="0">
                <a:latin typeface="Comic Sans MS" pitchFamily="66" charset="0"/>
              </a:rPr>
              <a:t>How did newspapers cover the war?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US" sz="2300" dirty="0">
                <a:latin typeface="Comic Sans MS" pitchFamily="66" charset="0"/>
              </a:rPr>
              <a:t>Explain the Battle of San Juan Hill.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US" sz="2300" dirty="0">
                <a:latin typeface="Comic Sans MS" pitchFamily="66" charset="0"/>
              </a:rPr>
              <a:t>Why did Theodore Roosevelt get all the credit for San Juan Hill?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US" sz="2300" dirty="0">
                <a:latin typeface="Comic Sans MS" pitchFamily="66" charset="0"/>
              </a:rPr>
              <a:t>What happened to the Spanish Armada at the Battle of Santiago?</a:t>
            </a:r>
          </a:p>
          <a:p>
            <a:pPr marL="457200" indent="-457200">
              <a:buFontTx/>
              <a:buAutoNum type="arabicParenR"/>
              <a:defRPr/>
            </a:pPr>
            <a:r>
              <a:rPr lang="en-US" sz="2300" dirty="0">
                <a:latin typeface="Comic Sans MS" pitchFamily="66" charset="0"/>
              </a:rPr>
              <a:t>How did disease effect US troops? </a:t>
            </a:r>
          </a:p>
        </p:txBody>
      </p:sp>
    </p:spTree>
    <p:extLst>
      <p:ext uri="{BB962C8B-B14F-4D97-AF65-F5344CB8AC3E}">
        <p14:creationId xmlns:p14="http://schemas.microsoft.com/office/powerpoint/2010/main" val="229110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975"/>
            <a:ext cx="8077200" cy="16732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915" name="Subtitle 2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8534400" cy="5351463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sz="1900" b="1" smtClean="0">
                <a:latin typeface="Comic Sans MS" pitchFamily="66" charset="0"/>
              </a:rPr>
              <a:t>10.  Why were the Cubans upset about the surrender of Santiago and surrender of the Spanish in Cuba?</a:t>
            </a:r>
          </a:p>
          <a:p>
            <a:r>
              <a:rPr lang="en-US" altLang="en-US" sz="1900" b="1" smtClean="0">
                <a:latin typeface="Comic Sans MS" pitchFamily="66" charset="0"/>
              </a:rPr>
              <a:t>11. How did the US and Filipino rebels work together when seizing Manila?</a:t>
            </a:r>
          </a:p>
          <a:p>
            <a:r>
              <a:rPr lang="en-US" altLang="en-US" sz="1900" b="1" smtClean="0">
                <a:latin typeface="Comic Sans MS" pitchFamily="66" charset="0"/>
              </a:rPr>
              <a:t>12. What was the Americans view of Filipino rebels?</a:t>
            </a:r>
          </a:p>
          <a:p>
            <a:r>
              <a:rPr lang="en-US" altLang="en-US" sz="1900" b="1" smtClean="0">
                <a:latin typeface="Comic Sans MS" pitchFamily="66" charset="0"/>
              </a:rPr>
              <a:t>13. What happened during the battle of Manila and how did it leave out Filipino Rebels? What did Aguinaldo do in response?</a:t>
            </a:r>
          </a:p>
          <a:p>
            <a:r>
              <a:rPr lang="en-US" altLang="en-US" sz="1900" b="1" smtClean="0">
                <a:latin typeface="Comic Sans MS" pitchFamily="66" charset="0"/>
              </a:rPr>
              <a:t>Act Three</a:t>
            </a:r>
          </a:p>
          <a:p>
            <a:r>
              <a:rPr lang="en-US" altLang="en-US" sz="1900" b="1" smtClean="0">
                <a:latin typeface="Comic Sans MS" pitchFamily="66" charset="0"/>
              </a:rPr>
              <a:t>14. What four areas did the US receive from Spain in the Treaty of Paris?</a:t>
            </a:r>
          </a:p>
          <a:p>
            <a:r>
              <a:rPr lang="en-US" altLang="en-US" sz="1900" b="1" smtClean="0">
                <a:latin typeface="Comic Sans MS" pitchFamily="66" charset="0"/>
              </a:rPr>
              <a:t>15  Explain the debate for and against the annexation of the Philippines.</a:t>
            </a:r>
          </a:p>
          <a:p>
            <a:r>
              <a:rPr lang="en-US" altLang="en-US" sz="1900" b="1" smtClean="0">
                <a:latin typeface="Comic Sans MS" pitchFamily="66" charset="0"/>
              </a:rPr>
              <a:t>16. One anti-imperialist was quoted as saying, “Dewey took Manila with the loss of one man and all our institutions” What does this quote mean?</a:t>
            </a:r>
          </a:p>
          <a:p>
            <a:r>
              <a:rPr lang="en-US" altLang="en-US" sz="1900" b="1" smtClean="0">
                <a:latin typeface="Comic Sans MS" pitchFamily="66" charset="0"/>
              </a:rPr>
              <a:t>17. What was the Teller Amendment in Cuba?</a:t>
            </a:r>
          </a:p>
          <a:p>
            <a:r>
              <a:rPr lang="en-US" altLang="en-US" sz="1900" b="1" smtClean="0">
                <a:latin typeface="Comic Sans MS" pitchFamily="66" charset="0"/>
              </a:rPr>
              <a:t>18. How and why did the Filipinos use guerilla warfare to fight the US? How did this lead to American brutality in the Philippines?</a:t>
            </a:r>
          </a:p>
          <a:p>
            <a:r>
              <a:rPr lang="en-US" altLang="en-US" sz="1900" b="1" smtClean="0">
                <a:latin typeface="Comic Sans MS" pitchFamily="66" charset="0"/>
              </a:rPr>
              <a:t>19. What was the Platt Amendment in Cuba?</a:t>
            </a:r>
          </a:p>
          <a:p>
            <a:r>
              <a:rPr lang="en-US" altLang="en-US" sz="1900" b="1" smtClean="0">
                <a:latin typeface="Comic Sans MS" pitchFamily="66" charset="0"/>
              </a:rPr>
              <a:t>20. Explain William Howard Taft’s policy of “benevolent assimilation”.</a:t>
            </a:r>
          </a:p>
          <a:p>
            <a:r>
              <a:rPr lang="en-US" altLang="en-US" sz="1900" b="1" smtClean="0">
                <a:latin typeface="Comic Sans MS" pitchFamily="66" charset="0"/>
              </a:rPr>
              <a:t>21. What happened to McKinley in Buffalo?</a:t>
            </a:r>
          </a:p>
          <a:p>
            <a:r>
              <a:rPr lang="en-US" altLang="en-US" sz="1900" b="1" smtClean="0">
                <a:latin typeface="Comic Sans MS" pitchFamily="66" charset="0"/>
              </a:rPr>
              <a:t>22. What ultimately happened in the Philippines and </a:t>
            </a:r>
            <a:r>
              <a:rPr lang="en-US" altLang="en-US" b="1" smtClean="0">
                <a:latin typeface="Comic Sans MS" pitchFamily="66" charset="0"/>
              </a:rPr>
              <a:t>Cuba?</a:t>
            </a:r>
          </a:p>
          <a:p>
            <a:endParaRPr lang="en-US" altLang="en-US" b="1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0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 descr="usaflag1-furling"/>
          <p:cNvSpPr>
            <a:spLocks noChangeArrowheads="1" noChangeShapeType="1" noTextEdit="1"/>
          </p:cNvSpPr>
          <p:nvPr/>
        </p:nvSpPr>
        <p:spPr bwMode="auto">
          <a:xfrm>
            <a:off x="1600200" y="1447800"/>
            <a:ext cx="6324600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E4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MarlboroWide"/>
              </a:rPr>
              <a:t>The</a:t>
            </a:r>
          </a:p>
          <a:p>
            <a:pPr algn="ctr"/>
            <a:r>
              <a:rPr lang="en-US" sz="3600" kern="10">
                <a:ln w="19050">
                  <a:solidFill>
                    <a:srgbClr val="E4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MarlboroWide"/>
              </a:rPr>
              <a:t>Philippines</a:t>
            </a:r>
          </a:p>
        </p:txBody>
      </p:sp>
    </p:spTree>
    <p:extLst>
      <p:ext uri="{BB962C8B-B14F-4D97-AF65-F5344CB8AC3E}">
        <p14:creationId xmlns:p14="http://schemas.microsoft.com/office/powerpoint/2010/main" val="58234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76200" y="304800"/>
            <a:ext cx="89916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Spanish-American War (1898):</a:t>
            </a:r>
            <a:b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8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“That Splendid Little War”</a:t>
            </a:r>
          </a:p>
        </p:txBody>
      </p:sp>
      <p:pic>
        <p:nvPicPr>
          <p:cNvPr id="40963" name="Picture 3" descr="ch20_03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7" t="20253"/>
          <a:stretch>
            <a:fillRect/>
          </a:stretch>
        </p:blipFill>
        <p:spPr bwMode="auto">
          <a:xfrm>
            <a:off x="101600" y="3919538"/>
            <a:ext cx="4295775" cy="2938462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8138"/>
            <a:ext cx="35480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4572000"/>
            <a:ext cx="31813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Box 1"/>
          <p:cNvSpPr txBox="1">
            <a:spLocks noChangeArrowheads="1"/>
          </p:cNvSpPr>
          <p:nvPr/>
        </p:nvSpPr>
        <p:spPr bwMode="auto">
          <a:xfrm>
            <a:off x="11113" y="1566863"/>
            <a:ext cx="453548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itchFamily="34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buClrTx/>
              <a:buSzTx/>
              <a:buFont typeface="Arial" pitchFamily="34" charset="0"/>
              <a:buChar char="•"/>
            </a:pPr>
            <a:r>
              <a:rPr lang="en-US" altLang="en-US" sz="1400" b="1">
                <a:latin typeface="Comic Sans MS" pitchFamily="66" charset="0"/>
              </a:rPr>
              <a:t>Roosevelt strengthened the Navy’s Pacific squadron and instructed its commander Commodore George Dewey</a:t>
            </a:r>
          </a:p>
          <a:p>
            <a:pPr eaLnBrk="1" hangingPunct="1">
              <a:buClrTx/>
              <a:buSzTx/>
              <a:buFont typeface="Arial" pitchFamily="34" charset="0"/>
              <a:buChar char="•"/>
            </a:pPr>
            <a:r>
              <a:rPr lang="en-US" altLang="en-US" sz="1400" b="1">
                <a:latin typeface="Comic Sans MS" pitchFamily="66" charset="0"/>
              </a:rPr>
              <a:t>Immediately after war was declared, Dewey sailed for the Philippines</a:t>
            </a:r>
          </a:p>
          <a:p>
            <a:pPr eaLnBrk="1" hangingPunct="1">
              <a:buClrTx/>
              <a:buSzTx/>
              <a:buFont typeface="Arial" pitchFamily="34" charset="0"/>
              <a:buChar char="•"/>
            </a:pPr>
            <a:r>
              <a:rPr lang="en-US" altLang="en-US" sz="1400" b="1">
                <a:latin typeface="Comic Sans MS" pitchFamily="66" charset="0"/>
              </a:rPr>
              <a:t>May 1</a:t>
            </a:r>
            <a:r>
              <a:rPr lang="en-US" altLang="en-US" sz="1400" b="1" baseline="30000">
                <a:latin typeface="Comic Sans MS" pitchFamily="66" charset="0"/>
              </a:rPr>
              <a:t>st</a:t>
            </a:r>
            <a:r>
              <a:rPr lang="en-US" altLang="en-US" sz="1400" b="1">
                <a:latin typeface="Comic Sans MS" pitchFamily="66" charset="0"/>
              </a:rPr>
              <a:t>, 1898 Dewey sailed his squadron into Manila Bay and Completely destroyed the aging Spanish fleet there</a:t>
            </a:r>
          </a:p>
          <a:p>
            <a:pPr eaLnBrk="1" hangingPunct="1">
              <a:buClrTx/>
              <a:buSzTx/>
              <a:buFont typeface="Arial" pitchFamily="34" charset="0"/>
              <a:buChar char="•"/>
            </a:pPr>
            <a:r>
              <a:rPr lang="en-US" altLang="en-US" sz="1400" b="1">
                <a:latin typeface="Comic Sans MS" pitchFamily="66" charset="0"/>
              </a:rPr>
              <a:t>When American land forces arrived the Spanish surrendered the city of Manila </a:t>
            </a:r>
          </a:p>
        </p:txBody>
      </p:sp>
    </p:spTree>
    <p:extLst>
      <p:ext uri="{BB962C8B-B14F-4D97-AF65-F5344CB8AC3E}">
        <p14:creationId xmlns:p14="http://schemas.microsoft.com/office/powerpoint/2010/main" val="350375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Treaty of Paris:  1898</a:t>
            </a:r>
          </a:p>
        </p:txBody>
      </p:sp>
      <p:pic>
        <p:nvPicPr>
          <p:cNvPr id="41987" name="Picture 4" descr="paris-treaty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14700"/>
            <a:ext cx="3733800" cy="2781300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457200" y="1828800"/>
            <a:ext cx="8305800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E40000"/>
              </a:buClr>
              <a:buSzPct val="110000"/>
              <a:buFont typeface="Wingdings" pitchFamily="2" charset="2"/>
              <a:buBlip>
                <a:blip r:embed="rId3"/>
              </a:buBlip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Cuba was freed from Spanish rule.</a:t>
            </a:r>
          </a:p>
          <a:p>
            <a:pPr marL="457200" indent="-457200">
              <a:spcBef>
                <a:spcPct val="50000"/>
              </a:spcBef>
              <a:buClr>
                <a:srgbClr val="E40000"/>
              </a:buClr>
              <a:buSzPct val="110000"/>
              <a:buFont typeface="Wingdings" pitchFamily="2" charset="2"/>
              <a:buBlip>
                <a:blip r:embed="rId3"/>
              </a:buBlip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Spain gave up Puerto Rico and the island of</a:t>
            </a:r>
            <a:b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Guam.</a:t>
            </a:r>
          </a:p>
          <a:p>
            <a:pPr marL="457200" indent="-457200">
              <a:spcBef>
                <a:spcPct val="50000"/>
              </a:spcBef>
              <a:buClr>
                <a:srgbClr val="E40000"/>
              </a:buClr>
              <a:buSzPct val="110000"/>
              <a:buFont typeface="Wingdings" pitchFamily="2" charset="2"/>
              <a:buBlip>
                <a:blip r:embed="rId3"/>
              </a:buBlip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U. S. paid Spain</a:t>
            </a:r>
            <a:b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$20 mil. for the</a:t>
            </a:r>
            <a:b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Philippines.</a:t>
            </a:r>
          </a:p>
          <a:p>
            <a:pPr marL="457200" indent="-457200">
              <a:spcBef>
                <a:spcPct val="50000"/>
              </a:spcBef>
              <a:buClr>
                <a:srgbClr val="E40000"/>
              </a:buClr>
              <a:buSzPct val="110000"/>
              <a:buFont typeface="Wingdings" pitchFamily="2" charset="2"/>
              <a:buBlip>
                <a:blip r:embed="rId3"/>
              </a:buBlip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U. S. becomes</a:t>
            </a:r>
            <a:b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 imperial power!</a:t>
            </a:r>
          </a:p>
        </p:txBody>
      </p:sp>
    </p:spTree>
    <p:extLst>
      <p:ext uri="{BB962C8B-B14F-4D97-AF65-F5344CB8AC3E}">
        <p14:creationId xmlns:p14="http://schemas.microsoft.com/office/powerpoint/2010/main" val="325023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Debate Over the Philippines</a:t>
            </a:r>
          </a:p>
        </p:txBody>
      </p:sp>
      <p:sp>
        <p:nvSpPr>
          <p:cNvPr id="43011" name="TextBox 1"/>
          <p:cNvSpPr txBox="1">
            <a:spLocks noChangeArrowheads="1"/>
          </p:cNvSpPr>
          <p:nvPr/>
        </p:nvSpPr>
        <p:spPr bwMode="auto">
          <a:xfrm>
            <a:off x="228600" y="1143000"/>
            <a:ext cx="78486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itchFamily="34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buClrTx/>
              <a:buSzTx/>
              <a:buFont typeface="Arial" pitchFamily="34" charset="0"/>
              <a:buChar char="•"/>
            </a:pPr>
            <a:r>
              <a:rPr lang="en-US" altLang="en-US" sz="2600">
                <a:latin typeface="Comic Sans MS" pitchFamily="66" charset="0"/>
              </a:rPr>
              <a:t>Controlling a large territory thousands of miles away seemed to be a monumental task</a:t>
            </a:r>
          </a:p>
          <a:p>
            <a:pPr eaLnBrk="1" hangingPunct="1">
              <a:buClrTx/>
              <a:buSzTx/>
              <a:buFont typeface="Arial" pitchFamily="34" charset="0"/>
              <a:buChar char="•"/>
            </a:pPr>
            <a:r>
              <a:rPr lang="en-US" altLang="en-US" sz="2600">
                <a:latin typeface="Comic Sans MS" pitchFamily="66" charset="0"/>
              </a:rPr>
              <a:t>McKinley was reluctant to annex the Philippines yet saw no acceptable alternative</a:t>
            </a:r>
          </a:p>
          <a:p>
            <a:pPr eaLnBrk="1" hangingPunct="1">
              <a:buClrTx/>
              <a:buSzTx/>
              <a:buFont typeface="Arial" pitchFamily="34" charset="0"/>
              <a:buChar char="•"/>
            </a:pPr>
            <a:r>
              <a:rPr lang="en-US" altLang="en-US" sz="2600">
                <a:latin typeface="Comic Sans MS" pitchFamily="66" charset="0"/>
              </a:rPr>
              <a:t>He saw the Filipinos as “unfit to self govern” and therefore needed the US</a:t>
            </a:r>
          </a:p>
          <a:p>
            <a:pPr eaLnBrk="1" hangingPunct="1">
              <a:buClrTx/>
              <a:buSzTx/>
              <a:buFont typeface="Arial" pitchFamily="34" charset="0"/>
              <a:buChar char="•"/>
            </a:pPr>
            <a:r>
              <a:rPr lang="en-US" altLang="en-US" sz="2600">
                <a:latin typeface="Comic Sans MS" pitchFamily="66" charset="0"/>
              </a:rPr>
              <a:t>Debate in the Senate was furious about whether to accept the term of the Treaty of Paris with a powerful anti-imperialist movement</a:t>
            </a:r>
          </a:p>
          <a:p>
            <a:pPr eaLnBrk="1" hangingPunct="1">
              <a:buClrTx/>
              <a:buSzTx/>
              <a:buFont typeface="Arial" pitchFamily="34" charset="0"/>
              <a:buChar char="•"/>
            </a:pPr>
            <a:endParaRPr lang="en-US" altLang="en-US" sz="28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38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381000" y="6350"/>
            <a:ext cx="838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Is He To Be a Despot? The Anti-Imperialists</a:t>
            </a:r>
          </a:p>
        </p:txBody>
      </p:sp>
      <p:pic>
        <p:nvPicPr>
          <p:cNvPr id="44035" name="Picture 3" descr="PolCartoon-McKinley0IsHeToBe_a_Despot-1899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r="2029" b="5176"/>
          <a:stretch>
            <a:fillRect/>
          </a:stretch>
        </p:blipFill>
        <p:spPr bwMode="auto">
          <a:xfrm>
            <a:off x="76200" y="1241425"/>
            <a:ext cx="4681538" cy="53340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6" name="TextBox 1"/>
          <p:cNvSpPr txBox="1">
            <a:spLocks noChangeArrowheads="1"/>
          </p:cNvSpPr>
          <p:nvPr/>
        </p:nvSpPr>
        <p:spPr bwMode="auto">
          <a:xfrm>
            <a:off x="4876800" y="1241425"/>
            <a:ext cx="4191000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itchFamily="34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buClrTx/>
              <a:buSzTx/>
              <a:buFont typeface="Arial" pitchFamily="34" charset="0"/>
              <a:buChar char="•"/>
            </a:pPr>
            <a:r>
              <a:rPr lang="en-US" altLang="en-US" sz="2000" b="1">
                <a:latin typeface="Comic Sans MS" pitchFamily="66" charset="0"/>
              </a:rPr>
              <a:t>Anti-Imperialist were some of the nation’s wealthiest and most influential figures</a:t>
            </a:r>
          </a:p>
          <a:p>
            <a:pPr eaLnBrk="1" hangingPunct="1">
              <a:buClrTx/>
              <a:buSzTx/>
              <a:buFont typeface="Arial" pitchFamily="34" charset="0"/>
              <a:buChar char="•"/>
            </a:pPr>
            <a:r>
              <a:rPr lang="en-US" altLang="en-US" sz="2000" b="1">
                <a:latin typeface="Comic Sans MS" pitchFamily="66" charset="0"/>
              </a:rPr>
              <a:t>Some believed simply that imperialism was immoral</a:t>
            </a:r>
          </a:p>
          <a:p>
            <a:pPr eaLnBrk="1" hangingPunct="1">
              <a:buClrTx/>
              <a:buSzTx/>
              <a:buFont typeface="Arial" pitchFamily="34" charset="0"/>
              <a:buChar char="•"/>
            </a:pPr>
            <a:r>
              <a:rPr lang="en-US" altLang="en-US" sz="2000" b="1">
                <a:latin typeface="Comic Sans MS" pitchFamily="66" charset="0"/>
              </a:rPr>
              <a:t>Others feared the “polluting” of the American population with “inferior” Asian races</a:t>
            </a:r>
          </a:p>
          <a:p>
            <a:pPr eaLnBrk="1" hangingPunct="1">
              <a:buClrTx/>
              <a:buSzTx/>
              <a:buFont typeface="Arial" pitchFamily="34" charset="0"/>
              <a:buChar char="•"/>
            </a:pPr>
            <a:r>
              <a:rPr lang="en-US" altLang="en-US" sz="2000" b="1">
                <a:latin typeface="Comic Sans MS" pitchFamily="66" charset="0"/>
              </a:rPr>
              <a:t>Industrial workers feared being undercut by a flood of cheap labor</a:t>
            </a:r>
          </a:p>
          <a:p>
            <a:pPr eaLnBrk="1" hangingPunct="1">
              <a:buClrTx/>
              <a:buSzTx/>
              <a:buFont typeface="Arial" pitchFamily="34" charset="0"/>
              <a:buChar char="•"/>
            </a:pPr>
            <a:r>
              <a:rPr lang="en-US" altLang="en-US" sz="2000" b="1">
                <a:latin typeface="Comic Sans MS" pitchFamily="66" charset="0"/>
              </a:rPr>
              <a:t>Conservatives feared large standing armies and foreign alliances would threaten American liberty</a:t>
            </a:r>
          </a:p>
          <a:p>
            <a:pPr eaLnBrk="1" hangingPunct="1">
              <a:buClrTx/>
              <a:buSzTx/>
              <a:buFont typeface="Arial" pitchFamily="34" charset="0"/>
              <a:buChar char="•"/>
            </a:pPr>
            <a:r>
              <a:rPr lang="en-US" altLang="en-US" sz="2000" b="1">
                <a:latin typeface="Comic Sans MS" pitchFamily="66" charset="0"/>
              </a:rPr>
              <a:t>Sugar growers and other feared unwelcome competition from the new territories</a:t>
            </a:r>
          </a:p>
        </p:txBody>
      </p:sp>
    </p:spTree>
    <p:extLst>
      <p:ext uri="{BB962C8B-B14F-4D97-AF65-F5344CB8AC3E}">
        <p14:creationId xmlns:p14="http://schemas.microsoft.com/office/powerpoint/2010/main" val="294280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</a:t>
            </a:r>
            <a:r>
              <a:rPr lang="en-US" sz="4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Imperialist Tailor</a:t>
            </a:r>
            <a:endParaRPr lang="en-US" sz="40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6627" name="Picture 3" descr="pol_cartoon-McKinley as Imperialist Taylor-1900-Puck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3000"/>
            <a:ext cx="4716463" cy="52578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02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686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4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American Anti-Imperialist        </a:t>
            </a:r>
            <a:br>
              <a:rPr lang="en-US" sz="4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4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           League</a:t>
            </a:r>
          </a:p>
        </p:txBody>
      </p:sp>
      <p:pic>
        <p:nvPicPr>
          <p:cNvPr id="45059" name="Picture 3" descr="Anti-Imperialist League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1143000"/>
            <a:ext cx="3703637" cy="5334000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4572000" y="1981200"/>
            <a:ext cx="42672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98463" indent="-398463">
              <a:spcBef>
                <a:spcPct val="50000"/>
              </a:spcBef>
              <a:buClr>
                <a:srgbClr val="E40000"/>
              </a:buClr>
              <a:buSzPct val="110000"/>
              <a:buFont typeface="Wingdings" pitchFamily="2" charset="2"/>
              <a:buBlip>
                <a:blip r:embed="rId3"/>
              </a:buBlip>
              <a:defRPr/>
            </a:pP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Founded in 1899.</a:t>
            </a:r>
          </a:p>
          <a:p>
            <a:pPr marL="398463" indent="-398463">
              <a:spcBef>
                <a:spcPct val="50000"/>
              </a:spcBef>
              <a:buClr>
                <a:srgbClr val="E40000"/>
              </a:buClr>
              <a:buSzPct val="110000"/>
              <a:buFont typeface="Wingdings" pitchFamily="2" charset="2"/>
              <a:buBlip>
                <a:blip r:embed="rId3"/>
              </a:buBlip>
              <a:defRPr/>
            </a:pP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Mark Twain, Andrew </a:t>
            </a:r>
            <a:b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Carnegie, William</a:t>
            </a:r>
            <a:b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James, and William</a:t>
            </a:r>
            <a:b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Jennings Bryan among</a:t>
            </a:r>
            <a:b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leaders.</a:t>
            </a:r>
          </a:p>
          <a:p>
            <a:pPr marL="398463" indent="-398463">
              <a:spcBef>
                <a:spcPct val="50000"/>
              </a:spcBef>
              <a:buClr>
                <a:srgbClr val="E40000"/>
              </a:buClr>
              <a:buSzPct val="110000"/>
              <a:buFont typeface="Wingdings" pitchFamily="2" charset="2"/>
              <a:buBlip>
                <a:blip r:embed="rId3"/>
              </a:buBlip>
              <a:defRPr/>
            </a:pP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Campaigned against the annexation of the</a:t>
            </a:r>
            <a:b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Philippines and other</a:t>
            </a:r>
            <a:b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acts of imperialism.</a:t>
            </a:r>
          </a:p>
        </p:txBody>
      </p:sp>
    </p:spTree>
    <p:extLst>
      <p:ext uri="{BB962C8B-B14F-4D97-AF65-F5344CB8AC3E}">
        <p14:creationId xmlns:p14="http://schemas.microsoft.com/office/powerpoint/2010/main" val="216364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9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9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8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Our “Sphere of Influence”: The Imperialists</a:t>
            </a:r>
          </a:p>
        </p:txBody>
      </p:sp>
      <p:pic>
        <p:nvPicPr>
          <p:cNvPr id="46083" name="Picture 3" descr="pol_cartoon-LAmerica-Our Sphere of Influence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"/>
          <a:stretch>
            <a:fillRect/>
          </a:stretch>
        </p:blipFill>
        <p:spPr bwMode="auto">
          <a:xfrm>
            <a:off x="33338" y="1143000"/>
            <a:ext cx="3929062" cy="4344988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2400" y="914400"/>
            <a:ext cx="5181600" cy="600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>
                <a:latin typeface="Comic Sans MS" pitchFamily="66" charset="0"/>
              </a:rPr>
              <a:t>Some businessmen believed annexation would position the US to dominate the Asian trade</a:t>
            </a:r>
          </a:p>
          <a:p>
            <a:pPr>
              <a:defRPr/>
            </a:pPr>
            <a:endParaRPr lang="en-US" b="1" dirty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>
                <a:latin typeface="Comic Sans MS" pitchFamily="66" charset="0"/>
              </a:rPr>
              <a:t>Republican’s saw advantages for their party in gaining new territories though wars fought and won by a Republican administration</a:t>
            </a:r>
          </a:p>
          <a:p>
            <a:pPr>
              <a:defRPr/>
            </a:pPr>
            <a:endParaRPr lang="en-US" b="1" dirty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>
                <a:latin typeface="Comic Sans MS" pitchFamily="66" charset="0"/>
              </a:rPr>
              <a:t>Strongest argument for annexation of the Philippines was that if the US had control then no other nation could cease control</a:t>
            </a:r>
          </a:p>
        </p:txBody>
      </p:sp>
    </p:spTree>
    <p:extLst>
      <p:ext uri="{BB962C8B-B14F-4D97-AF65-F5344CB8AC3E}">
        <p14:creationId xmlns:p14="http://schemas.microsoft.com/office/powerpoint/2010/main" val="21175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Emilio Aguinaldo</a:t>
            </a:r>
          </a:p>
        </p:txBody>
      </p:sp>
      <p:pic>
        <p:nvPicPr>
          <p:cNvPr id="62470" name="Picture 6" descr="aguinaldo_im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"/>
          <a:stretch>
            <a:fillRect/>
          </a:stretch>
        </p:blipFill>
        <p:spPr bwMode="auto">
          <a:xfrm>
            <a:off x="381000" y="1524000"/>
            <a:ext cx="3695700" cy="446722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8" descr="Aguinal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2286000" cy="254952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4267200" y="4191000"/>
            <a:ext cx="4876800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98463" indent="-398463">
              <a:spcBef>
                <a:spcPct val="50000"/>
              </a:spcBef>
              <a:buClr>
                <a:srgbClr val="E40000"/>
              </a:buClr>
              <a:buSzPct val="110000"/>
              <a:buFont typeface="Wingdings" pitchFamily="2" charset="2"/>
              <a:buBlip>
                <a:blip r:embed="rId4"/>
              </a:buBlip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</a:t>
            </a: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eader of the Filipino</a:t>
            </a:r>
            <a:b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Uprising.</a:t>
            </a:r>
            <a:b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26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98463" indent="-398463">
              <a:spcBef>
                <a:spcPct val="50000"/>
              </a:spcBef>
              <a:buClr>
                <a:srgbClr val="E40000"/>
              </a:buClr>
              <a:buSzPct val="110000"/>
              <a:buFont typeface="Wingdings" pitchFamily="2" charset="2"/>
              <a:buBlip>
                <a:blip r:embed="rId4"/>
              </a:buBlip>
              <a:defRPr/>
            </a:pP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July 4, 1946:</a:t>
            </a:r>
            <a:b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Philippine independence</a:t>
            </a:r>
          </a:p>
        </p:txBody>
      </p:sp>
      <p:pic>
        <p:nvPicPr>
          <p:cNvPr id="47110" name="Picture 10" descr="Philippines_flag"/>
          <p:cNvPicPr>
            <a:picLocks noChangeAspect="1" noChangeArrowheads="1"/>
          </p:cNvPicPr>
          <p:nvPr/>
        </p:nvPicPr>
        <p:blipFill>
          <a:blip r:embed="rId5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00600"/>
            <a:ext cx="1524000" cy="1016000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75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6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William H. Taft, 1st</a:t>
            </a:r>
            <a:br>
              <a:rPr lang="en-US" sz="3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Gov.-General of the Philippines</a:t>
            </a:r>
          </a:p>
        </p:txBody>
      </p:sp>
      <p:pic>
        <p:nvPicPr>
          <p:cNvPr id="49155" name="Picture 6" descr="Tafy in Philippines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36950"/>
            <a:ext cx="4992688" cy="2847975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Tafy in Philippines-1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810000" cy="2381250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4191000" y="30480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E40000"/>
              </a:buClr>
              <a:buFont typeface="Wingdings" pitchFamily="2" charset="2"/>
              <a:buNone/>
              <a:defRPr/>
            </a:pPr>
            <a:r>
              <a:rPr lang="en-US" b="1">
                <a:solidFill>
                  <a:srgbClr val="E40000"/>
                </a:solidFill>
                <a:latin typeface="Rockwell" pitchFamily="18" charset="0"/>
              </a:rPr>
              <a:t> 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Great administrator.</a:t>
            </a:r>
            <a:endParaRPr lang="en-US" sz="2600" b="1">
              <a:effectLst>
                <a:outerShdw blurRad="38100" dist="38100" dir="2700000" algn="tl">
                  <a:srgbClr val="C0C0C0"/>
                </a:outerShdw>
              </a:effectLst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42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WordArt 2" descr="usaflag1-furling"/>
          <p:cNvSpPr>
            <a:spLocks noChangeArrowheads="1" noChangeShapeType="1" noTextEdit="1"/>
          </p:cNvSpPr>
          <p:nvPr/>
        </p:nvSpPr>
        <p:spPr bwMode="auto">
          <a:xfrm>
            <a:off x="1417638" y="381000"/>
            <a:ext cx="6172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000064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MarlboroWide"/>
            </a:endParaRPr>
          </a:p>
        </p:txBody>
      </p:sp>
      <p:sp>
        <p:nvSpPr>
          <p:cNvPr id="50179" name="TextBox 1"/>
          <p:cNvSpPr txBox="1">
            <a:spLocks noChangeArrowheads="1"/>
          </p:cNvSpPr>
          <p:nvPr/>
        </p:nvSpPr>
        <p:spPr bwMode="auto">
          <a:xfrm>
            <a:off x="2057400" y="207963"/>
            <a:ext cx="5146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itchFamily="34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4000" b="1">
                <a:latin typeface="Arial" pitchFamily="34" charset="0"/>
              </a:rPr>
              <a:t>Balangiga massacre</a:t>
            </a:r>
            <a:endParaRPr lang="en-US" altLang="en-US" sz="4000">
              <a:latin typeface="Arial" pitchFamily="34" charset="0"/>
            </a:endParaRP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38290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Box 2"/>
          <p:cNvSpPr txBox="1">
            <a:spLocks noChangeArrowheads="1"/>
          </p:cNvSpPr>
          <p:nvPr/>
        </p:nvSpPr>
        <p:spPr bwMode="auto">
          <a:xfrm>
            <a:off x="1066800" y="3657600"/>
            <a:ext cx="1638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itchFamily="34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2400">
                <a:latin typeface="Arial" pitchFamily="34" charset="0"/>
              </a:rPr>
              <a:t>9</a:t>
            </a:r>
            <a:r>
              <a:rPr lang="en-US" altLang="en-US" sz="2400" baseline="30000">
                <a:latin typeface="Arial" pitchFamily="34" charset="0"/>
              </a:rPr>
              <a:t>th</a:t>
            </a:r>
            <a:r>
              <a:rPr lang="en-US" altLang="en-US" sz="2400">
                <a:latin typeface="Arial" pitchFamily="34" charset="0"/>
              </a:rPr>
              <a:t> Infantry</a:t>
            </a:r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3124200"/>
            <a:ext cx="42100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3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WordArt 2" descr="usaflag1-furling"/>
          <p:cNvSpPr>
            <a:spLocks noChangeArrowheads="1" noChangeShapeType="1" noTextEdit="1"/>
          </p:cNvSpPr>
          <p:nvPr/>
        </p:nvSpPr>
        <p:spPr bwMode="auto">
          <a:xfrm>
            <a:off x="1447800" y="1600200"/>
            <a:ext cx="63246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64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MarlboroWide"/>
              </a:rPr>
              <a:t>DILEMMA--Did</a:t>
            </a:r>
          </a:p>
          <a:p>
            <a:pPr algn="ctr"/>
            <a:r>
              <a:rPr lang="en-US" sz="3600" kern="10">
                <a:ln w="19050">
                  <a:solidFill>
                    <a:srgbClr val="000064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MarlboroWide"/>
              </a:rPr>
              <a:t>U. S. citizenship</a:t>
            </a:r>
          </a:p>
          <a:p>
            <a:pPr algn="ctr"/>
            <a:r>
              <a:rPr lang="en-US" sz="3600" kern="10">
                <a:ln w="19050">
                  <a:solidFill>
                    <a:srgbClr val="000064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MarlboroWide"/>
              </a:rPr>
              <a:t>follow the flag??</a:t>
            </a:r>
          </a:p>
        </p:txBody>
      </p:sp>
    </p:spTree>
    <p:extLst>
      <p:ext uri="{BB962C8B-B14F-4D97-AF65-F5344CB8AC3E}">
        <p14:creationId xmlns:p14="http://schemas.microsoft.com/office/powerpoint/2010/main" val="404950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Spanish Misrule in Cuba</a:t>
            </a:r>
          </a:p>
        </p:txBody>
      </p:sp>
      <p:pic>
        <p:nvPicPr>
          <p:cNvPr id="27651" name="Picture 5" descr="pol_cartoon-Spanish Misrule in Cuba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5446713" cy="34290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266700" y="5105400"/>
            <a:ext cx="8610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itchFamily="34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buClrTx/>
              <a:buSzTx/>
              <a:buFont typeface="Arial" pitchFamily="34" charset="0"/>
              <a:buChar char="•"/>
            </a:pPr>
            <a:r>
              <a:rPr lang="en-US" altLang="en-US" sz="2400">
                <a:latin typeface="Comic Sans MS" pitchFamily="66" charset="0"/>
              </a:rPr>
              <a:t>Cubans had been resisting Spanish rule since 1868</a:t>
            </a:r>
          </a:p>
          <a:p>
            <a:pPr eaLnBrk="1" hangingPunct="1">
              <a:buClrTx/>
              <a:buSzTx/>
              <a:buFont typeface="Arial" pitchFamily="34" charset="0"/>
              <a:buChar char="•"/>
            </a:pPr>
            <a:r>
              <a:rPr lang="en-US" altLang="en-US" sz="2400">
                <a:latin typeface="Comic Sans MS" pitchFamily="66" charset="0"/>
              </a:rPr>
              <a:t>In 1895, Cubans thrown into open rebellion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en-US" altLang="en-US" sz="1600">
                <a:latin typeface="Comic Sans MS" pitchFamily="66" charset="0"/>
              </a:rPr>
              <a:t>Cubans deliberately devastated the island to force Spaniards to leave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en-US" altLang="en-US" sz="1600">
                <a:latin typeface="Comic Sans MS" pitchFamily="66" charset="0"/>
              </a:rPr>
              <a:t>Spanish, commanded by General Weyler, confined civilians to concentration camps with thousands of Cubans victims of malnutrition and disease</a:t>
            </a:r>
          </a:p>
        </p:txBody>
      </p:sp>
    </p:spTree>
    <p:extLst>
      <p:ext uri="{BB962C8B-B14F-4D97-AF65-F5344CB8AC3E}">
        <p14:creationId xmlns:p14="http://schemas.microsoft.com/office/powerpoint/2010/main" val="318322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7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Valeriano</a:t>
            </a:r>
            <a:r>
              <a:rPr lang="en-US" sz="37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7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Weyler’s</a:t>
            </a:r>
            <a:r>
              <a:rPr lang="en-US" sz="37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br>
              <a:rPr lang="en-US" sz="37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7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</a:t>
            </a:r>
            <a:r>
              <a:rPr lang="en-US" sz="37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Reconcentration</a:t>
            </a:r>
            <a:r>
              <a:rPr lang="en-US" sz="37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” Policy</a:t>
            </a:r>
          </a:p>
        </p:txBody>
      </p:sp>
      <p:pic>
        <p:nvPicPr>
          <p:cNvPr id="113668" name="Picture 4" descr="Weyler policy of reconcentration-2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1676400"/>
            <a:ext cx="2276475" cy="4781550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9" name="Picture 5" descr="Weyler policy of reconcentration-1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1981200"/>
            <a:ext cx="3249612" cy="3733800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97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“Yellow Journalism” &amp; Jingoism</a:t>
            </a:r>
          </a:p>
        </p:txBody>
      </p:sp>
      <p:pic>
        <p:nvPicPr>
          <p:cNvPr id="29699" name="Picture 4" descr="pulitzer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1219200"/>
            <a:ext cx="1689100" cy="19812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457200" y="3200400"/>
            <a:ext cx="2590800" cy="8302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6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itchFamily="34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E40000"/>
                </a:solidFill>
                <a:latin typeface="Comic Sans MS" pitchFamily="66" charset="0"/>
              </a:rPr>
              <a:t>Joseph Pulitzer (The World)</a:t>
            </a: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-152400" y="6146800"/>
            <a:ext cx="4114800" cy="708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6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itchFamily="34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E40000"/>
                </a:solidFill>
                <a:latin typeface="Comic Sans MS" pitchFamily="66" charset="0"/>
              </a:rPr>
              <a:t>William Randolph Hearst (The Journal)</a:t>
            </a:r>
          </a:p>
        </p:txBody>
      </p:sp>
      <p:pic>
        <p:nvPicPr>
          <p:cNvPr id="29702" name="Picture 7" descr="hearst_wr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22725"/>
            <a:ext cx="1692275" cy="21336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>
            <a:outerShdw dist="1796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8" descr="hearstpulitzer"/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71600"/>
            <a:ext cx="5334000" cy="3525838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3962400" y="5105400"/>
            <a:ext cx="49530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E40000"/>
              </a:buClr>
              <a:buFont typeface="Wingdings" pitchFamily="2" charset="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Hearst to Frederick Remington:</a:t>
            </a:r>
            <a:b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You furnish the pictures,</a:t>
            </a:r>
            <a:b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and I’ll furnish the war!</a:t>
            </a:r>
          </a:p>
          <a:p>
            <a:pPr>
              <a:spcBef>
                <a:spcPct val="50000"/>
              </a:spcBef>
              <a:buClr>
                <a:srgbClr val="E40000"/>
              </a:buClr>
              <a:buFont typeface="Wingdings" pitchFamily="2" charset="2"/>
              <a:buNone/>
              <a:defRPr/>
            </a:pPr>
            <a:r>
              <a:rPr lang="en-US" sz="1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Jingoism-intense burst of national pride and desire for an aggressive foreign policy</a:t>
            </a:r>
          </a:p>
          <a:p>
            <a:pPr>
              <a:spcBef>
                <a:spcPct val="50000"/>
              </a:spcBef>
              <a:buClr>
                <a:srgbClr val="E40000"/>
              </a:buClr>
              <a:buFont typeface="Wingdings" pitchFamily="2" charset="2"/>
              <a:buNone/>
              <a:defRPr/>
            </a:pPr>
            <a:endParaRPr lang="en-US" b="1" i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90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 Lôme Letter</a:t>
            </a:r>
          </a:p>
        </p:txBody>
      </p:sp>
      <p:pic>
        <p:nvPicPr>
          <p:cNvPr id="30723" name="Picture 5" descr="Du Puy de Lome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640138" cy="4343400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4114800" y="1524000"/>
            <a:ext cx="4572000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98463" indent="-398463">
              <a:spcBef>
                <a:spcPct val="50000"/>
              </a:spcBef>
              <a:buClr>
                <a:srgbClr val="E40000"/>
              </a:buClr>
              <a:buSzPct val="110000"/>
              <a:buFont typeface="Wingdings" pitchFamily="2" charset="2"/>
              <a:buBlip>
                <a:blip r:embed="rId3"/>
              </a:buBlip>
              <a:defRPr/>
            </a:pP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Dupuy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de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Lôme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Spanish</a:t>
            </a:r>
            <a:b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Ambassador to the U.S.</a:t>
            </a:r>
          </a:p>
          <a:p>
            <a:pPr marL="398463" indent="-398463">
              <a:spcBef>
                <a:spcPct val="50000"/>
              </a:spcBef>
              <a:buClr>
                <a:srgbClr val="E40000"/>
              </a:buClr>
              <a:buSzPct val="110000"/>
              <a:buFont typeface="Wingdings" pitchFamily="2" charset="2"/>
              <a:buBlip>
                <a:blip r:embed="rId3"/>
              </a:buBlip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Criticized President</a:t>
            </a:r>
            <a:b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McKinley as 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weak and a</a:t>
            </a:r>
            <a:b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bidder for the admiration</a:t>
            </a:r>
            <a:b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of the crowd, besides</a:t>
            </a:r>
            <a:b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being a would-be politician</a:t>
            </a:r>
            <a:b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who tries to leave a door</a:t>
            </a:r>
            <a:b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open behind himself while</a:t>
            </a:r>
            <a:b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keeping on good terms</a:t>
            </a:r>
            <a:b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with the jingoes of his</a:t>
            </a:r>
            <a:b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party.</a:t>
            </a:r>
          </a:p>
        </p:txBody>
      </p:sp>
    </p:spTree>
    <p:extLst>
      <p:ext uri="{BB962C8B-B14F-4D97-AF65-F5344CB8AC3E}">
        <p14:creationId xmlns:p14="http://schemas.microsoft.com/office/powerpoint/2010/main" val="116737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139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Theodore Roosevelt</a:t>
            </a: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457200" y="1303338"/>
            <a:ext cx="3886200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98463" indent="-398463">
              <a:spcBef>
                <a:spcPct val="50000"/>
              </a:spcBef>
              <a:buClr>
                <a:srgbClr val="E40000"/>
              </a:buClr>
              <a:buSzPct val="110000"/>
              <a:buFont typeface="Wingdings" pitchFamily="2" charset="2"/>
              <a:buBlip>
                <a:blip r:embed="rId2"/>
              </a:buBlip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Assistant Secretary of the Navy in the McKinley administration.</a:t>
            </a:r>
          </a:p>
          <a:p>
            <a:pPr marL="398463" indent="-398463">
              <a:spcBef>
                <a:spcPct val="50000"/>
              </a:spcBef>
              <a:buClr>
                <a:srgbClr val="E40000"/>
              </a:buClr>
              <a:buSzPct val="110000"/>
              <a:buFont typeface="Wingdings" pitchFamily="2" charset="2"/>
              <a:buBlip>
                <a:blip r:embed="rId2"/>
              </a:buBlip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Imperialist and American nationalist.</a:t>
            </a:r>
          </a:p>
          <a:p>
            <a:pPr marL="398463" indent="-398463">
              <a:spcBef>
                <a:spcPct val="50000"/>
              </a:spcBef>
              <a:buClr>
                <a:srgbClr val="E40000"/>
              </a:buClr>
              <a:buSzPct val="110000"/>
              <a:buFont typeface="Wingdings" pitchFamily="2" charset="2"/>
              <a:buBlip>
                <a:blip r:embed="rId2"/>
              </a:buBlip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Criticized President</a:t>
            </a:r>
            <a:b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McKinley as </a:t>
            </a:r>
            <a:r>
              <a:rPr lang="en-US" b="1" i="1">
                <a:solidFill>
                  <a:srgbClr val="E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having the backbone of a chocolate éclair!</a:t>
            </a:r>
          </a:p>
          <a:p>
            <a:pPr marL="398463" indent="-398463">
              <a:spcBef>
                <a:spcPct val="50000"/>
              </a:spcBef>
              <a:buClr>
                <a:srgbClr val="E40000"/>
              </a:buClr>
              <a:buSzPct val="110000"/>
              <a:buFont typeface="Wingdings" pitchFamily="2" charset="2"/>
              <a:buBlip>
                <a:blip r:embed="rId2"/>
              </a:buBlip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Resigns his position to fight in Cuba.</a:t>
            </a:r>
          </a:p>
        </p:txBody>
      </p:sp>
      <p:pic>
        <p:nvPicPr>
          <p:cNvPr id="31748" name="Picture 5" descr="Teddy as Naval Undersecretary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4041775" cy="5257800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16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omic Sans MS" panose="030F0702030302020204" pitchFamily="66" charset="0"/>
              </a:rPr>
              <a:t>US Army Staging at Tampa Bay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>
          <a:xfrm>
            <a:off x="741363" y="1828800"/>
            <a:ext cx="8021637" cy="685800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116138"/>
            <a:ext cx="44402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3640138"/>
            <a:ext cx="443865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000250"/>
            <a:ext cx="3392487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10200"/>
            <a:ext cx="3429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455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6172200" y="565150"/>
            <a:ext cx="26670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</a:t>
            </a:r>
            <a:br>
              <a:rPr lang="en-US" sz="4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4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“Rough Riders”</a:t>
            </a:r>
          </a:p>
        </p:txBody>
      </p:sp>
      <p:pic>
        <p:nvPicPr>
          <p:cNvPr id="33795" name="Picture 5" descr="Rough Riders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9913"/>
            <a:ext cx="5181600" cy="3621087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6" descr="Rough Rider ptg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4038600" cy="2665413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TextBox 1"/>
          <p:cNvSpPr txBox="1">
            <a:spLocks noChangeArrowheads="1"/>
          </p:cNvSpPr>
          <p:nvPr/>
        </p:nvSpPr>
        <p:spPr bwMode="auto">
          <a:xfrm>
            <a:off x="20638" y="4267200"/>
            <a:ext cx="470376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itchFamily="34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buClrTx/>
              <a:buSzTx/>
              <a:buFont typeface="Arial" pitchFamily="34" charset="0"/>
              <a:buChar char="•"/>
            </a:pPr>
            <a:r>
              <a:rPr lang="en-US" altLang="en-US" sz="1600">
                <a:latin typeface="Comic Sans MS" pitchFamily="66" charset="0"/>
              </a:rPr>
              <a:t>Elite cavalry unit lead by Theodore Roosevelt who resigned as Assistant Secretary of the Navy</a:t>
            </a:r>
          </a:p>
          <a:p>
            <a:pPr eaLnBrk="1" hangingPunct="1">
              <a:buClrTx/>
              <a:buSzTx/>
              <a:buFont typeface="Arial" pitchFamily="34" charset="0"/>
              <a:buChar char="•"/>
            </a:pPr>
            <a:endParaRPr lang="en-US" altLang="en-US" sz="1600">
              <a:latin typeface="Comic Sans MS" pitchFamily="66" charset="0"/>
            </a:endParaRPr>
          </a:p>
          <a:p>
            <a:pPr eaLnBrk="1" hangingPunct="1">
              <a:buClrTx/>
              <a:buSzTx/>
              <a:buFont typeface="Arial" pitchFamily="34" charset="0"/>
              <a:buChar char="•"/>
            </a:pPr>
            <a:r>
              <a:rPr lang="en-US" altLang="en-US" sz="1600">
                <a:latin typeface="Comic Sans MS" pitchFamily="66" charset="0"/>
              </a:rPr>
              <a:t>Made up mostly of NE social aristocrats and frontier cowboys and Indians (All could ride and shoot)</a:t>
            </a:r>
          </a:p>
          <a:p>
            <a:pPr eaLnBrk="1" hangingPunct="1">
              <a:buClrTx/>
              <a:buSzTx/>
              <a:buFont typeface="Arial" pitchFamily="34" charset="0"/>
              <a:buChar char="•"/>
            </a:pPr>
            <a:r>
              <a:rPr lang="en-US" altLang="en-US" sz="1600">
                <a:latin typeface="Comic Sans MS" pitchFamily="66" charset="0"/>
              </a:rPr>
              <a:t>Famous for their charge up Kettle Hill during the Battle of San Juan Hill in the face of heavy Spanish fire</a:t>
            </a:r>
          </a:p>
        </p:txBody>
      </p:sp>
    </p:spTree>
    <p:extLst>
      <p:ext uri="{BB962C8B-B14F-4D97-AF65-F5344CB8AC3E}">
        <p14:creationId xmlns:p14="http://schemas.microsoft.com/office/powerpoint/2010/main" val="325800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648</Words>
  <Application>Microsoft Office PowerPoint</Application>
  <PresentationFormat>On-screen Show (4:3)</PresentationFormat>
  <Paragraphs>107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 Army Staging at Tampa Bay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Jeffco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2016-10-27T19:54:19Z</dcterms:created>
  <dcterms:modified xsi:type="dcterms:W3CDTF">2016-10-27T19:55:16Z</dcterms:modified>
</cp:coreProperties>
</file>